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4589" autoAdjust="0"/>
    <p:restoredTop sz="86344" autoAdjust="0"/>
  </p:normalViewPr>
  <p:slideViewPr>
    <p:cSldViewPr>
      <p:cViewPr varScale="1">
        <p:scale>
          <a:sx n="73" d="100"/>
          <a:sy n="73" d="100"/>
        </p:scale>
        <p:origin x="-18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42" y="-8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раз слайда 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Заметки 11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D4589-7CA6-49E5-A0AF-A8B7912344B8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E93B4-B2D6-43DF-BD6F-0CE1FC89D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6D95-2CAB-4472-B7B9-7539C82524FF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C77D1-AF0B-49D9-AC8E-068A89EDE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F8ECA-FE91-431B-8705-5E89990E759B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E417E-8F9D-419F-984A-D8CC3BBBA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C86AA-21F6-4518-9A44-B12CA6B99F11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7338-F280-43B2-94D7-66C53EAB5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4629-493D-4E3B-AF56-35B975791D4F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B90B-1994-4922-9A52-C0C2608E0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D012-06A7-4C51-AFCC-ECAD8DA50BA7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5B24E-2F0A-4EA7-BCD4-D7FED9A9EF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C1AE8-EE0B-4F8F-98F1-DA9B8B697199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4A207-57F8-478F-ABD9-3AC222877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8992D-E477-4D25-85D2-AE4441BDA368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60CEE-7FA5-43BC-AED7-10D2B79957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F1E3E-B112-43DF-BFD7-4758F75E8F3B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1C1E0-991E-454E-BD38-9C004C0548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5B9C1-E03B-43E9-8262-01AFA7F403A0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8860-F1EF-4EEA-BEF1-3D43A0ED2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F7DFA-943F-4796-B2BB-C71D63848C23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7BE01-0A35-4E24-86F5-2C88B46F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EFD10AB-B7D9-4F83-BA61-405D41CE046C}" type="datetimeFigureOut">
              <a:rPr lang="ru-RU"/>
              <a:pPr>
                <a:defRPr/>
              </a:pPr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D53B80-3BDE-4FD0-AD73-59659A446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6" r:id="rId2"/>
    <p:sldLayoutId id="2147483978" r:id="rId3"/>
    <p:sldLayoutId id="2147483975" r:id="rId4"/>
    <p:sldLayoutId id="2147483979" r:id="rId5"/>
    <p:sldLayoutId id="2147483974" r:id="rId6"/>
    <p:sldLayoutId id="2147483973" r:id="rId7"/>
    <p:sldLayoutId id="2147483980" r:id="rId8"/>
    <p:sldLayoutId id="2147483972" r:id="rId9"/>
    <p:sldLayoutId id="2147483971" r:id="rId10"/>
    <p:sldLayoutId id="21474839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366713"/>
            <a:ext cx="1603375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900" b="1" smtClean="0"/>
              <a:t>            </a:t>
            </a:r>
            <a:br>
              <a:rPr lang="ru-RU" altLang="ru-RU" sz="2900" b="1" smtClean="0"/>
            </a:br>
            <a:r>
              <a:rPr lang="ru-RU" altLang="ru-RU" sz="2200" b="1" smtClean="0">
                <a:solidFill>
                  <a:srgbClr val="292934"/>
                </a:solidFill>
              </a:rPr>
              <a:t>ОРЕНБУРГСКАЯ ТРАНСПОРТНАЯ ПРОКУРАТУРА  </a:t>
            </a:r>
            <a:br>
              <a:rPr lang="ru-RU" altLang="ru-RU" sz="2200" b="1" smtClean="0">
                <a:solidFill>
                  <a:srgbClr val="292934"/>
                </a:solidFill>
              </a:rPr>
            </a:br>
            <a:r>
              <a:rPr lang="ru-RU" altLang="ru-RU" sz="1600" smtClean="0">
                <a:solidFill>
                  <a:schemeClr val="tx1"/>
                </a:solidFill>
              </a:rPr>
              <a:t>г. Оренбург, Проспект Парковый, д. 6, тел. 301-320</a:t>
            </a:r>
            <a:r>
              <a:rPr lang="ru-RU" altLang="ru-RU" sz="1500" smtClean="0"/>
              <a:t/>
            </a:r>
            <a:br>
              <a:rPr lang="ru-RU" altLang="ru-RU" sz="1500" smtClean="0"/>
            </a:br>
            <a:r>
              <a:rPr lang="ru-RU" altLang="ru-RU" sz="2900" b="1" smtClean="0"/>
              <a:t>                               </a:t>
            </a:r>
            <a:r>
              <a:rPr lang="ru-RU" altLang="ru-RU" sz="2600" b="1" smtClean="0">
                <a:solidFill>
                  <a:srgbClr val="FF0000"/>
                </a:solidFill>
              </a:rPr>
              <a:t>ПАМЯТКА</a:t>
            </a:r>
            <a:r>
              <a:rPr lang="ru-RU" altLang="ru-RU" sz="2000" b="1" smtClean="0">
                <a:solidFill>
                  <a:srgbClr val="FF0000"/>
                </a:solidFill>
              </a:rPr>
              <a:t/>
            </a:r>
            <a:br>
              <a:rPr lang="ru-RU" altLang="ru-RU" sz="2000" b="1" smtClean="0">
                <a:solidFill>
                  <a:srgbClr val="FF0000"/>
                </a:solidFill>
              </a:rPr>
            </a:br>
            <a:r>
              <a:rPr lang="ru-RU" altLang="ru-RU" sz="2900" b="1" smtClean="0">
                <a:solidFill>
                  <a:srgbClr val="FF0000"/>
                </a:solidFill>
              </a:rPr>
              <a:t>           </a:t>
            </a:r>
            <a:endParaRPr lang="ru-RU" altLang="ru-RU" sz="1100" b="1" smtClean="0">
              <a:solidFill>
                <a:schemeClr val="tx1"/>
              </a:solidFill>
            </a:endParaRPr>
          </a:p>
        </p:txBody>
      </p:sp>
      <p:sp>
        <p:nvSpPr>
          <p:cNvPr id="6148" name="Объект 1"/>
          <p:cNvSpPr>
            <a:spLocks noGrp="1"/>
          </p:cNvSpPr>
          <p:nvPr>
            <p:ph sz="half" idx="2"/>
          </p:nvPr>
        </p:nvSpPr>
        <p:spPr>
          <a:xfrm>
            <a:off x="4446588" y="4724400"/>
            <a:ext cx="4465637" cy="1944688"/>
          </a:xfrm>
        </p:spPr>
        <p:txBody>
          <a:bodyPr/>
          <a:lstStyle/>
          <a:p>
            <a:pPr marL="0" indent="0" algn="r">
              <a:buFont typeface="Arial" charset="0"/>
              <a:buNone/>
            </a:pPr>
            <a:r>
              <a:rPr lang="ru-RU" sz="1200" u="sng" smtClean="0"/>
              <a:t>Частью 1 статьи 11.17 КоАП РФ предусмотрена административная ответственность за проезд на подножках, крышах вагонов или в других не приспособленных для проезда пассажиров местах.</a:t>
            </a:r>
          </a:p>
          <a:p>
            <a:pPr marL="0" indent="0" algn="r">
              <a:buFont typeface="Arial" charset="0"/>
              <a:buNone/>
            </a:pPr>
            <a:r>
              <a:rPr lang="ru-RU" sz="1200" u="sng" smtClean="0"/>
              <a:t>Размер штрафа за данное административное правонарушение составляет от2000 до 4000 рублей.</a:t>
            </a:r>
          </a:p>
          <a:p>
            <a:pPr marL="0" indent="0">
              <a:buFont typeface="Arial" charset="0"/>
              <a:buNone/>
            </a:pPr>
            <a:endParaRPr lang="ru-RU" sz="1200" smtClean="0"/>
          </a:p>
          <a:p>
            <a:pPr marL="0" indent="0">
              <a:buFont typeface="Arial" charset="0"/>
              <a:buNone/>
            </a:pPr>
            <a:r>
              <a:rPr lang="ru-RU" sz="1000" smtClean="0"/>
              <a:t>Помощник Оренбургского транспортного прокурора </a:t>
            </a:r>
          </a:p>
          <a:p>
            <a:pPr marL="0" indent="0">
              <a:buFont typeface="Arial" charset="0"/>
              <a:buNone/>
            </a:pPr>
            <a:r>
              <a:rPr lang="ru-RU" sz="1000" smtClean="0"/>
              <a:t>Павликова Юлия Валерьевна</a:t>
            </a:r>
          </a:p>
        </p:txBody>
      </p:sp>
      <p:sp>
        <p:nvSpPr>
          <p:cNvPr id="6149" name="Текст 4"/>
          <p:cNvSpPr>
            <a:spLocks noGrp="1"/>
          </p:cNvSpPr>
          <p:nvPr>
            <p:ph type="body" idx="4294967295"/>
          </p:nvPr>
        </p:nvSpPr>
        <p:spPr>
          <a:xfrm>
            <a:off x="755650" y="1527175"/>
            <a:ext cx="6840538" cy="936625"/>
          </a:xfrm>
          <a:extLst>
            <a:ext uri="{91240B29-F687-4F45-9708-019B960494DF}">
              <a14:hiddenLine xmlns:a14="http://schemas.microsoft.com/office/drawing/2010/main" xmlns="" w="4445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ru-RU" alt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 за «</a:t>
            </a:r>
            <a:r>
              <a:rPr lang="ru-RU" alt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зацепинг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</p:txBody>
      </p:sp>
      <p:sp>
        <p:nvSpPr>
          <p:cNvPr id="21" name="Объект 1"/>
          <p:cNvSpPr>
            <a:spLocks noGrp="1"/>
          </p:cNvSpPr>
          <p:nvPr>
            <p:ph sz="half" idx="2"/>
          </p:nvPr>
        </p:nvSpPr>
        <p:spPr>
          <a:xfrm>
            <a:off x="323850" y="2781300"/>
            <a:ext cx="4140200" cy="40735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1200" smtClean="0"/>
              <a:t>Согласно Федеральному закону от 10 января 2003 года № 17-ФЗ «О железнодорожном транспорте в Российской Федерации» железнодорожные пути общего пользования и железнодорожные пути необщего пользования, железнодорожные станции, пассажирские платформы, а также другие связанные с движением поездов и маневровой работой объекты железнодорожного транспорта являются зонами повышенной опасности.</a:t>
            </a:r>
          </a:p>
          <a:p>
            <a:pPr marL="0" indent="0" algn="just">
              <a:buFont typeface="Arial" charset="0"/>
              <a:buNone/>
            </a:pPr>
            <a:endParaRPr lang="ru-RU" sz="1200" smtClean="0"/>
          </a:p>
          <a:p>
            <a:pPr marL="0" indent="0">
              <a:buFont typeface="Arial" charset="0"/>
              <a:buNone/>
            </a:pPr>
            <a:r>
              <a:rPr lang="ru-RU" sz="1200" i="1" smtClean="0"/>
              <a:t>Правила нахождения граждан и размещения объектов в зонах повышенной опасности, выполнения в этих зонах работ, проезда и перехода через железнодорожные пути, утвержденные приказом Минтранса РФ от 08 февраля 2007 года № 18, запрещают стоять на подножках и переходных площадках; проезжать в местах, не приспособленных для проезда; подниматься на крыши железнодорожного подвижного состава.</a:t>
            </a:r>
          </a:p>
          <a:p>
            <a:pPr marL="0" indent="0"/>
            <a:endParaRPr lang="ru-RU" sz="1000" b="1" i="1" smtClean="0"/>
          </a:p>
          <a:p>
            <a:pPr marL="0" indent="0" eaLnBrk="1" hangingPunct="1">
              <a:buFont typeface="Arial" charset="0"/>
              <a:buNone/>
            </a:pPr>
            <a:endParaRPr lang="ru-RU" altLang="ru-RU" sz="1000" smtClean="0"/>
          </a:p>
        </p:txBody>
      </p:sp>
      <p:sp>
        <p:nvSpPr>
          <p:cNvPr id="6151" name="Прямоугольник 1"/>
          <p:cNvSpPr>
            <a:spLocks noChangeArrowheads="1"/>
          </p:cNvSpPr>
          <p:nvPr/>
        </p:nvSpPr>
        <p:spPr bwMode="auto">
          <a:xfrm>
            <a:off x="1042988" y="1916113"/>
            <a:ext cx="684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hlink"/>
                </a:solidFill>
              </a:rPr>
              <a:t>Зацепинг</a:t>
            </a:r>
            <a:r>
              <a:rPr lang="ru-RU" sz="1200">
                <a:solidFill>
                  <a:schemeClr val="hlink"/>
                </a:solidFill>
              </a:rPr>
              <a:t> - это способ передвижения на поезде, при котором человек цепляется к вагонам снаружи за поручни, лестницы, подножки и другие элементы. Зацепер может ехать на крыше, на открытых переходных и тормозных площадках, с боковых или торцевых сторон вагонов.</a:t>
            </a:r>
          </a:p>
        </p:txBody>
      </p:sp>
      <p:pic>
        <p:nvPicPr>
          <p:cNvPr id="6152" name="Picture 11" descr="https://avatars.mds.yandex.net/i?id=e73e79973a470f9022740383d2d79a7b-3311063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2963863"/>
            <a:ext cx="251936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Ясность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311</TotalTime>
  <Words>172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Ясность</vt:lpstr>
      <vt:lpstr>             ОРЕНБУРГСКАЯ ТРАНСПОРТНАЯ ПРОКУРАТУРА   г. Оренбург, Проспект Парковый, д. 6, тел. 301-320                                ПАМЯТКА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ПАМЯТКА: ЧТО НУЖНО ЗНАТЬ О КОРРУПЦИИ?</dc:title>
  <dc:creator>Валерия Бессонова</dc:creator>
  <cp:lastModifiedBy>Samsung</cp:lastModifiedBy>
  <cp:revision>38</cp:revision>
  <cp:lastPrinted>2022-03-02T05:43:11Z</cp:lastPrinted>
  <dcterms:created xsi:type="dcterms:W3CDTF">2020-12-16T13:25:00Z</dcterms:created>
  <dcterms:modified xsi:type="dcterms:W3CDTF">2022-11-22T04:55:48Z</dcterms:modified>
</cp:coreProperties>
</file>